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sldIdLst>
    <p:sldId id="256" r:id="rId2"/>
    <p:sldId id="280" r:id="rId3"/>
    <p:sldId id="258" r:id="rId4"/>
    <p:sldId id="259" r:id="rId5"/>
    <p:sldId id="260" r:id="rId6"/>
    <p:sldId id="262" r:id="rId7"/>
    <p:sldId id="266" r:id="rId8"/>
    <p:sldId id="287" r:id="rId9"/>
    <p:sldId id="275" r:id="rId10"/>
    <p:sldId id="268" r:id="rId11"/>
    <p:sldId id="288" r:id="rId12"/>
    <p:sldId id="269" r:id="rId13"/>
    <p:sldId id="289" r:id="rId14"/>
    <p:sldId id="281" r:id="rId15"/>
    <p:sldId id="282" r:id="rId16"/>
    <p:sldId id="290" r:id="rId17"/>
    <p:sldId id="291" r:id="rId18"/>
    <p:sldId id="292" r:id="rId19"/>
    <p:sldId id="293" r:id="rId20"/>
    <p:sldId id="294" r:id="rId21"/>
    <p:sldId id="270" r:id="rId22"/>
    <p:sldId id="271" r:id="rId23"/>
    <p:sldId id="283" r:id="rId24"/>
    <p:sldId id="284" r:id="rId25"/>
    <p:sldId id="285" r:id="rId26"/>
    <p:sldId id="286" r:id="rId27"/>
    <p:sldId id="277" r:id="rId28"/>
    <p:sldId id="279" r:id="rId29"/>
    <p:sldId id="274"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jpeg>
</file>

<file path=ppt/media/image4.png>
</file>

<file path=ppt/media/image5.jpe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7B79C9F-5FF3-448A-BB0F-1AE39CBF58B5}" type="datetimeFigureOut">
              <a:rPr lang="en-IN" smtClean="0"/>
              <a:t>25-11-2021</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32497985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112216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33808038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4580B83F-A087-4FF1-8E94-265A4F6BB5E4}"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4706587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37250370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7B79C9F-5FF3-448A-BB0F-1AE39CBF58B5}" type="datetimeFigureOut">
              <a:rPr lang="en-IN" smtClean="0"/>
              <a:t>25-11-2021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2647490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7B79C9F-5FF3-448A-BB0F-1AE39CBF58B5}" type="datetimeFigureOut">
              <a:rPr lang="en-IN" smtClean="0"/>
              <a:t>25-11-2021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1603281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B79C9F-5FF3-448A-BB0F-1AE39CBF58B5}" type="datetimeFigureOut">
              <a:rPr lang="en-IN" smtClean="0"/>
              <a:t>25-11-2021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1791235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7B79C9F-5FF3-448A-BB0F-1AE39CBF58B5}" type="datetimeFigureOut">
              <a:rPr lang="en-IN" smtClean="0"/>
              <a:t>25-11-2021</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877908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B79C9F-5FF3-448A-BB0F-1AE39CBF58B5}" type="datetimeFigureOut">
              <a:rPr lang="en-IN" smtClean="0"/>
              <a:t>25-11-2021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3645902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7B79C9F-5FF3-448A-BB0F-1AE39CBF58B5}" type="datetimeFigureOut">
              <a:rPr lang="en-IN" smtClean="0"/>
              <a:t>25-11-2021</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4249641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2967705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7B79C9F-5FF3-448A-BB0F-1AE39CBF58B5}" type="datetimeFigureOut">
              <a:rPr lang="en-IN" smtClean="0"/>
              <a:t>25-11-2021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4114102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7B79C9F-5FF3-448A-BB0F-1AE39CBF58B5}" type="datetimeFigureOut">
              <a:rPr lang="en-IN" smtClean="0"/>
              <a:t>25-11-2021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4236172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B79C9F-5FF3-448A-BB0F-1AE39CBF58B5}" type="datetimeFigureOut">
              <a:rPr lang="en-IN" smtClean="0"/>
              <a:t>25-11-2021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1834287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622886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7B79C9F-5FF3-448A-BB0F-1AE39CBF58B5}" type="datetimeFigureOut">
              <a:rPr lang="en-IN" smtClean="0"/>
              <a:t>25-11-2021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580B83F-A087-4FF1-8E94-265A4F6BB5E4}" type="slidenum">
              <a:rPr lang="en-IN" smtClean="0"/>
              <a:t>‹#›</a:t>
            </a:fld>
            <a:endParaRPr lang="en-IN"/>
          </a:p>
        </p:txBody>
      </p:sp>
    </p:spTree>
    <p:extLst>
      <p:ext uri="{BB962C8B-B14F-4D97-AF65-F5344CB8AC3E}">
        <p14:creationId xmlns:p14="http://schemas.microsoft.com/office/powerpoint/2010/main" val="22941361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7B79C9F-5FF3-448A-BB0F-1AE39CBF58B5}" type="datetimeFigureOut">
              <a:rPr lang="en-IN" smtClean="0"/>
              <a:t>25-11-2021</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580B83F-A087-4FF1-8E94-265A4F6BB5E4}" type="slidenum">
              <a:rPr lang="en-IN" smtClean="0"/>
              <a:t>‹#›</a:t>
            </a:fld>
            <a:endParaRPr lang="en-IN"/>
          </a:p>
        </p:txBody>
      </p:sp>
    </p:spTree>
    <p:extLst>
      <p:ext uri="{BB962C8B-B14F-4D97-AF65-F5344CB8AC3E}">
        <p14:creationId xmlns:p14="http://schemas.microsoft.com/office/powerpoint/2010/main" val="1806270928"/>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98A288E-4DFF-4EAB-A55F-BD726E1457A4}"/>
              </a:ext>
            </a:extLst>
          </p:cNvPr>
          <p:cNvSpPr/>
          <p:nvPr/>
        </p:nvSpPr>
        <p:spPr>
          <a:xfrm>
            <a:off x="3577042" y="-46613"/>
            <a:ext cx="4895892" cy="1754326"/>
          </a:xfrm>
          <a:prstGeom prst="rect">
            <a:avLst/>
          </a:prstGeom>
          <a:noFill/>
        </p:spPr>
        <p:txBody>
          <a:bodyPr wrap="none" lIns="91440" tIns="45720" rIns="91440" bIns="45720">
            <a:spAutoFit/>
          </a:bodyPr>
          <a:lstStyle/>
          <a:p>
            <a:pPr algn="ctr"/>
            <a:r>
              <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rPr>
              <a:t>Random Chat</a:t>
            </a:r>
          </a:p>
          <a:p>
            <a:pPr algn="ctr"/>
            <a:r>
              <a:rPr lang="en-US" sz="5400" b="1" spc="50" dirty="0">
                <a:ln w="9525" cmpd="sng">
                  <a:solidFill>
                    <a:schemeClr val="accent1"/>
                  </a:solidFill>
                  <a:prstDash val="solid"/>
                </a:ln>
                <a:solidFill>
                  <a:srgbClr val="70AD47">
                    <a:tint val="1000"/>
                  </a:srgbClr>
                </a:solidFill>
                <a:effectLst>
                  <a:glow rad="38100">
                    <a:schemeClr val="accent1">
                      <a:alpha val="40000"/>
                    </a:schemeClr>
                  </a:glow>
                </a:effectLst>
              </a:rPr>
              <a:t>Application</a:t>
            </a:r>
            <a:endParaRPr 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5" name="Rectangle 4">
            <a:extLst>
              <a:ext uri="{FF2B5EF4-FFF2-40B4-BE49-F238E27FC236}">
                <a16:creationId xmlns:a16="http://schemas.microsoft.com/office/drawing/2014/main" id="{91BEF90A-A8A3-4A63-9EAB-7513AED2A3D5}"/>
              </a:ext>
            </a:extLst>
          </p:cNvPr>
          <p:cNvSpPr/>
          <p:nvPr/>
        </p:nvSpPr>
        <p:spPr>
          <a:xfrm>
            <a:off x="6255016" y="5607936"/>
            <a:ext cx="5830442" cy="1077218"/>
          </a:xfrm>
          <a:prstGeom prst="rect">
            <a:avLst/>
          </a:prstGeom>
          <a:noFill/>
        </p:spPr>
        <p:txBody>
          <a:bodyPr wrap="none" lIns="91440" tIns="45720" rIns="91440" bIns="45720">
            <a:spAutoFit/>
          </a:bodyPr>
          <a:lstStyle/>
          <a:p>
            <a:pPr algn="ctr"/>
            <a:r>
              <a:rPr lang="en-US" sz="3200" b="1" dirty="0">
                <a:ln w="9525">
                  <a:solidFill>
                    <a:schemeClr val="bg1"/>
                  </a:solidFill>
                  <a:prstDash val="solid"/>
                </a:ln>
                <a:effectLst>
                  <a:outerShdw blurRad="12700" dist="38100" dir="2700000" algn="tl" rotWithShape="0">
                    <a:schemeClr val="bg1">
                      <a:lumMod val="50000"/>
                    </a:schemeClr>
                  </a:outerShdw>
                </a:effectLst>
              </a:rPr>
              <a:t>Prajwal Sharma (19BCS1144)</a:t>
            </a:r>
          </a:p>
          <a:p>
            <a:pPr algn="r"/>
            <a:r>
              <a:rPr lang="en-US" sz="3200" b="1" dirty="0">
                <a:ln w="9525">
                  <a:solidFill>
                    <a:schemeClr val="bg1"/>
                  </a:solidFill>
                  <a:prstDash val="solid"/>
                </a:ln>
                <a:effectLst>
                  <a:outerShdw blurRad="12700" dist="38100" dir="2700000" algn="tl" rotWithShape="0">
                    <a:schemeClr val="bg1">
                      <a:lumMod val="50000"/>
                    </a:schemeClr>
                  </a:outerShdw>
                </a:effectLst>
              </a:rPr>
              <a:t>CSE 1-C</a:t>
            </a:r>
          </a:p>
        </p:txBody>
      </p:sp>
      <p:pic>
        <p:nvPicPr>
          <p:cNvPr id="2" name="Picture 2" descr="Notice (상세) - KDI School of Public Policy and Management">
            <a:extLst>
              <a:ext uri="{FF2B5EF4-FFF2-40B4-BE49-F238E27FC236}">
                <a16:creationId xmlns:a16="http://schemas.microsoft.com/office/drawing/2014/main" id="{D86BBD35-041A-4730-855A-BA23F6EA7E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0238" y="1707713"/>
            <a:ext cx="7324078" cy="3991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3132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7068F1-8B88-4AD5-A812-CD499BA68471}"/>
              </a:ext>
            </a:extLst>
          </p:cNvPr>
          <p:cNvSpPr/>
          <p:nvPr/>
        </p:nvSpPr>
        <p:spPr>
          <a:xfrm>
            <a:off x="0" y="0"/>
            <a:ext cx="3222594"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2.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LOGIN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Picture 3">
            <a:extLst>
              <a:ext uri="{FF2B5EF4-FFF2-40B4-BE49-F238E27FC236}">
                <a16:creationId xmlns:a16="http://schemas.microsoft.com/office/drawing/2014/main" id="{C9159553-8AEB-4B73-97FF-9A51DEC890DC}"/>
              </a:ext>
            </a:extLst>
          </p:cNvPr>
          <p:cNvPicPr>
            <a:picLocks noChangeAspect="1"/>
          </p:cNvPicPr>
          <p:nvPr/>
        </p:nvPicPr>
        <p:blipFill rotWithShape="1">
          <a:blip r:embed="rId2">
            <a:extLst>
              <a:ext uri="{28A0092B-C50C-407E-A947-70E740481C1C}">
                <a14:useLocalDpi xmlns:a14="http://schemas.microsoft.com/office/drawing/2010/main" val="0"/>
              </a:ext>
            </a:extLst>
          </a:blip>
          <a:srcRect l="16675" t="3883" r="21651" b="8479"/>
          <a:stretch/>
        </p:blipFill>
        <p:spPr>
          <a:xfrm>
            <a:off x="1811046" y="523220"/>
            <a:ext cx="8211844" cy="6241563"/>
          </a:xfrm>
          <a:prstGeom prst="rect">
            <a:avLst/>
          </a:prstGeom>
        </p:spPr>
      </p:pic>
    </p:spTree>
    <p:extLst>
      <p:ext uri="{BB962C8B-B14F-4D97-AF65-F5344CB8AC3E}">
        <p14:creationId xmlns:p14="http://schemas.microsoft.com/office/powerpoint/2010/main" val="2789211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7068F1-8B88-4AD5-A812-CD499BA68471}"/>
              </a:ext>
            </a:extLst>
          </p:cNvPr>
          <p:cNvSpPr/>
          <p:nvPr/>
        </p:nvSpPr>
        <p:spPr>
          <a:xfrm>
            <a:off x="0" y="0"/>
            <a:ext cx="3222594"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2.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LOGIN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Picture 4">
            <a:extLst>
              <a:ext uri="{FF2B5EF4-FFF2-40B4-BE49-F238E27FC236}">
                <a16:creationId xmlns:a16="http://schemas.microsoft.com/office/drawing/2014/main" id="{DA8D6FDE-0357-430E-AB76-D24D17F3EECC}"/>
              </a:ext>
            </a:extLst>
          </p:cNvPr>
          <p:cNvPicPr>
            <a:picLocks noChangeAspect="1"/>
          </p:cNvPicPr>
          <p:nvPr/>
        </p:nvPicPr>
        <p:blipFill rotWithShape="1">
          <a:blip r:embed="rId2">
            <a:extLst>
              <a:ext uri="{28A0092B-C50C-407E-A947-70E740481C1C}">
                <a14:useLocalDpi xmlns:a14="http://schemas.microsoft.com/office/drawing/2010/main" val="0"/>
              </a:ext>
            </a:extLst>
          </a:blip>
          <a:srcRect l="17257" t="12427" r="27330" b="45372"/>
          <a:stretch/>
        </p:blipFill>
        <p:spPr>
          <a:xfrm>
            <a:off x="97654" y="1233996"/>
            <a:ext cx="6214369" cy="4044889"/>
          </a:xfrm>
          <a:prstGeom prst="rect">
            <a:avLst/>
          </a:prstGeom>
        </p:spPr>
      </p:pic>
      <p:pic>
        <p:nvPicPr>
          <p:cNvPr id="6" name="Picture 5">
            <a:extLst>
              <a:ext uri="{FF2B5EF4-FFF2-40B4-BE49-F238E27FC236}">
                <a16:creationId xmlns:a16="http://schemas.microsoft.com/office/drawing/2014/main" id="{BC216D65-1660-4F30-B768-09060B083AA7}"/>
              </a:ext>
            </a:extLst>
          </p:cNvPr>
          <p:cNvPicPr>
            <a:picLocks noChangeAspect="1"/>
          </p:cNvPicPr>
          <p:nvPr/>
        </p:nvPicPr>
        <p:blipFill rotWithShape="1">
          <a:blip r:embed="rId3">
            <a:extLst>
              <a:ext uri="{28A0092B-C50C-407E-A947-70E740481C1C}">
                <a14:useLocalDpi xmlns:a14="http://schemas.microsoft.com/office/drawing/2010/main" val="0"/>
              </a:ext>
            </a:extLst>
          </a:blip>
          <a:srcRect l="19451" t="11862" r="15064" b="25775"/>
          <a:stretch/>
        </p:blipFill>
        <p:spPr bwMode="auto">
          <a:xfrm>
            <a:off x="6418555" y="1012053"/>
            <a:ext cx="5675791" cy="450097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2515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0A0F70-C7F2-414B-8EEC-390315E612F5}"/>
              </a:ext>
            </a:extLst>
          </p:cNvPr>
          <p:cNvSpPr/>
          <p:nvPr/>
        </p:nvSpPr>
        <p:spPr>
          <a:xfrm>
            <a:off x="0" y="0"/>
            <a:ext cx="6622742"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3.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ROOM JOINING/CREATING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Picture 3">
            <a:extLst>
              <a:ext uri="{FF2B5EF4-FFF2-40B4-BE49-F238E27FC236}">
                <a16:creationId xmlns:a16="http://schemas.microsoft.com/office/drawing/2014/main" id="{964EA062-4D53-4B28-BB07-EB519F2BD482}"/>
              </a:ext>
            </a:extLst>
          </p:cNvPr>
          <p:cNvPicPr>
            <a:picLocks noChangeAspect="1"/>
          </p:cNvPicPr>
          <p:nvPr/>
        </p:nvPicPr>
        <p:blipFill rotWithShape="1">
          <a:blip r:embed="rId2">
            <a:extLst>
              <a:ext uri="{28A0092B-C50C-407E-A947-70E740481C1C}">
                <a14:useLocalDpi xmlns:a14="http://schemas.microsoft.com/office/drawing/2010/main" val="0"/>
              </a:ext>
            </a:extLst>
          </a:blip>
          <a:srcRect l="16675" t="4272" r="12694" b="8479"/>
          <a:stretch/>
        </p:blipFill>
        <p:spPr>
          <a:xfrm>
            <a:off x="1473693" y="523220"/>
            <a:ext cx="9401453" cy="6268197"/>
          </a:xfrm>
          <a:prstGeom prst="rect">
            <a:avLst/>
          </a:prstGeom>
        </p:spPr>
      </p:pic>
    </p:spTree>
    <p:extLst>
      <p:ext uri="{BB962C8B-B14F-4D97-AF65-F5344CB8AC3E}">
        <p14:creationId xmlns:p14="http://schemas.microsoft.com/office/powerpoint/2010/main" val="443574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0A0F70-C7F2-414B-8EEC-390315E612F5}"/>
              </a:ext>
            </a:extLst>
          </p:cNvPr>
          <p:cNvSpPr/>
          <p:nvPr/>
        </p:nvSpPr>
        <p:spPr>
          <a:xfrm>
            <a:off x="0" y="0"/>
            <a:ext cx="6622742"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3.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ROOM JOINING/CREATING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Picture 4">
            <a:extLst>
              <a:ext uri="{FF2B5EF4-FFF2-40B4-BE49-F238E27FC236}">
                <a16:creationId xmlns:a16="http://schemas.microsoft.com/office/drawing/2014/main" id="{CA31F725-8E28-46C7-B123-0C45D56BCD66}"/>
              </a:ext>
            </a:extLst>
          </p:cNvPr>
          <p:cNvPicPr>
            <a:picLocks noChangeAspect="1"/>
          </p:cNvPicPr>
          <p:nvPr/>
        </p:nvPicPr>
        <p:blipFill rotWithShape="1">
          <a:blip r:embed="rId2">
            <a:extLst>
              <a:ext uri="{28A0092B-C50C-407E-A947-70E740481C1C}">
                <a14:useLocalDpi xmlns:a14="http://schemas.microsoft.com/office/drawing/2010/main" val="0"/>
              </a:ext>
            </a:extLst>
          </a:blip>
          <a:srcRect l="17476" t="12945" r="29078" b="40453"/>
          <a:stretch/>
        </p:blipFill>
        <p:spPr>
          <a:xfrm>
            <a:off x="0" y="1012054"/>
            <a:ext cx="6338717" cy="4651899"/>
          </a:xfrm>
          <a:prstGeom prst="rect">
            <a:avLst/>
          </a:prstGeom>
        </p:spPr>
      </p:pic>
      <p:pic>
        <p:nvPicPr>
          <p:cNvPr id="6" name="Picture 5">
            <a:extLst>
              <a:ext uri="{FF2B5EF4-FFF2-40B4-BE49-F238E27FC236}">
                <a16:creationId xmlns:a16="http://schemas.microsoft.com/office/drawing/2014/main" id="{BB6E262F-8410-4F5B-8FDE-7A887C7AC473}"/>
              </a:ext>
            </a:extLst>
          </p:cNvPr>
          <p:cNvPicPr>
            <a:picLocks noChangeAspect="1"/>
          </p:cNvPicPr>
          <p:nvPr/>
        </p:nvPicPr>
        <p:blipFill rotWithShape="1">
          <a:blip r:embed="rId3">
            <a:extLst>
              <a:ext uri="{28A0092B-C50C-407E-A947-70E740481C1C}">
                <a14:useLocalDpi xmlns:a14="http://schemas.microsoft.com/office/drawing/2010/main" val="0"/>
              </a:ext>
            </a:extLst>
          </a:blip>
          <a:srcRect l="3125" t="12042" b="23439"/>
          <a:stretch/>
        </p:blipFill>
        <p:spPr bwMode="auto">
          <a:xfrm>
            <a:off x="6445250" y="1012054"/>
            <a:ext cx="5746750" cy="4651899"/>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856370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EBDEFAD-2730-42A3-A671-1BDF24F4ED9E}"/>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4.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MESSAGING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Picture 4">
            <a:extLst>
              <a:ext uri="{FF2B5EF4-FFF2-40B4-BE49-F238E27FC236}">
                <a16:creationId xmlns:a16="http://schemas.microsoft.com/office/drawing/2014/main" id="{DAC786EC-6FE3-4B74-BF1B-4DF347537512}"/>
              </a:ext>
            </a:extLst>
          </p:cNvPr>
          <p:cNvPicPr>
            <a:picLocks noChangeAspect="1"/>
          </p:cNvPicPr>
          <p:nvPr/>
        </p:nvPicPr>
        <p:blipFill rotWithShape="1">
          <a:blip r:embed="rId2">
            <a:extLst>
              <a:ext uri="{28A0092B-C50C-407E-A947-70E740481C1C}">
                <a14:useLocalDpi xmlns:a14="http://schemas.microsoft.com/office/drawing/2010/main" val="0"/>
              </a:ext>
            </a:extLst>
          </a:blip>
          <a:srcRect l="16747" t="3754" r="12476" b="8349"/>
          <a:stretch/>
        </p:blipFill>
        <p:spPr>
          <a:xfrm>
            <a:off x="1411550" y="523220"/>
            <a:ext cx="9294921" cy="6232687"/>
          </a:xfrm>
          <a:prstGeom prst="rect">
            <a:avLst/>
          </a:prstGeom>
        </p:spPr>
      </p:pic>
    </p:spTree>
    <p:extLst>
      <p:ext uri="{BB962C8B-B14F-4D97-AF65-F5344CB8AC3E}">
        <p14:creationId xmlns:p14="http://schemas.microsoft.com/office/powerpoint/2010/main" val="948758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4.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MESSAGING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8" name="Picture 7">
            <a:extLst>
              <a:ext uri="{FF2B5EF4-FFF2-40B4-BE49-F238E27FC236}">
                <a16:creationId xmlns:a16="http://schemas.microsoft.com/office/drawing/2014/main" id="{D47584B0-3062-477F-AF3B-0BF2C9968024}"/>
              </a:ext>
            </a:extLst>
          </p:cNvPr>
          <p:cNvPicPr>
            <a:picLocks noChangeAspect="1"/>
          </p:cNvPicPr>
          <p:nvPr/>
        </p:nvPicPr>
        <p:blipFill rotWithShape="1">
          <a:blip r:embed="rId2">
            <a:extLst>
              <a:ext uri="{28A0092B-C50C-407E-A947-70E740481C1C}">
                <a14:useLocalDpi xmlns:a14="http://schemas.microsoft.com/office/drawing/2010/main" val="0"/>
              </a:ext>
            </a:extLst>
          </a:blip>
          <a:srcRect l="17257" t="12298" r="6942" b="8091"/>
          <a:stretch/>
        </p:blipFill>
        <p:spPr>
          <a:xfrm>
            <a:off x="1386396" y="523220"/>
            <a:ext cx="9419208" cy="6250442"/>
          </a:xfrm>
          <a:prstGeom prst="rect">
            <a:avLst/>
          </a:prstGeom>
        </p:spPr>
      </p:pic>
    </p:spTree>
    <p:extLst>
      <p:ext uri="{BB962C8B-B14F-4D97-AF65-F5344CB8AC3E}">
        <p14:creationId xmlns:p14="http://schemas.microsoft.com/office/powerpoint/2010/main" val="1257289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4.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MESSAGING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5" name="Picture 4">
            <a:extLst>
              <a:ext uri="{FF2B5EF4-FFF2-40B4-BE49-F238E27FC236}">
                <a16:creationId xmlns:a16="http://schemas.microsoft.com/office/drawing/2014/main" id="{40E8B470-3AA6-44F1-A7AB-8E7E8DB594B9}"/>
              </a:ext>
            </a:extLst>
          </p:cNvPr>
          <p:cNvPicPr>
            <a:picLocks noChangeAspect="1"/>
          </p:cNvPicPr>
          <p:nvPr/>
        </p:nvPicPr>
        <p:blipFill rotWithShape="1">
          <a:blip r:embed="rId2">
            <a:extLst>
              <a:ext uri="{28A0092B-C50C-407E-A947-70E740481C1C}">
                <a14:useLocalDpi xmlns:a14="http://schemas.microsoft.com/office/drawing/2010/main" val="0"/>
              </a:ext>
            </a:extLst>
          </a:blip>
          <a:srcRect l="16894" t="11780" r="35849" b="26085"/>
          <a:stretch/>
        </p:blipFill>
        <p:spPr>
          <a:xfrm>
            <a:off x="5930282" y="712432"/>
            <a:ext cx="6143350" cy="5954698"/>
          </a:xfrm>
          <a:prstGeom prst="rect">
            <a:avLst/>
          </a:prstGeom>
        </p:spPr>
      </p:pic>
      <p:pic>
        <p:nvPicPr>
          <p:cNvPr id="10" name="Picture 9">
            <a:extLst>
              <a:ext uri="{FF2B5EF4-FFF2-40B4-BE49-F238E27FC236}">
                <a16:creationId xmlns:a16="http://schemas.microsoft.com/office/drawing/2014/main" id="{DD3EF4F7-765F-4889-ADAA-0666AABE5709}"/>
              </a:ext>
            </a:extLst>
          </p:cNvPr>
          <p:cNvPicPr>
            <a:picLocks noChangeAspect="1"/>
          </p:cNvPicPr>
          <p:nvPr/>
        </p:nvPicPr>
        <p:blipFill rotWithShape="1">
          <a:blip r:embed="rId3">
            <a:extLst>
              <a:ext uri="{28A0092B-C50C-407E-A947-70E740481C1C}">
                <a14:useLocalDpi xmlns:a14="http://schemas.microsoft.com/office/drawing/2010/main" val="0"/>
              </a:ext>
            </a:extLst>
          </a:blip>
          <a:srcRect l="17329" t="12168" r="36069" b="8608"/>
          <a:stretch/>
        </p:blipFill>
        <p:spPr>
          <a:xfrm>
            <a:off x="118368" y="712432"/>
            <a:ext cx="5681709" cy="5954698"/>
          </a:xfrm>
          <a:prstGeom prst="rect">
            <a:avLst/>
          </a:prstGeom>
        </p:spPr>
      </p:pic>
    </p:spTree>
    <p:extLst>
      <p:ext uri="{BB962C8B-B14F-4D97-AF65-F5344CB8AC3E}">
        <p14:creationId xmlns:p14="http://schemas.microsoft.com/office/powerpoint/2010/main" val="37274079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4.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MESSAGING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9" name="Picture 8">
            <a:extLst>
              <a:ext uri="{FF2B5EF4-FFF2-40B4-BE49-F238E27FC236}">
                <a16:creationId xmlns:a16="http://schemas.microsoft.com/office/drawing/2014/main" id="{D6040495-1D7B-4038-9034-795F26558EE5}"/>
              </a:ext>
            </a:extLst>
          </p:cNvPr>
          <p:cNvPicPr>
            <a:picLocks noChangeAspect="1"/>
          </p:cNvPicPr>
          <p:nvPr/>
        </p:nvPicPr>
        <p:blipFill rotWithShape="1">
          <a:blip r:embed="rId2">
            <a:extLst>
              <a:ext uri="{28A0092B-C50C-407E-A947-70E740481C1C}">
                <a14:useLocalDpi xmlns:a14="http://schemas.microsoft.com/office/drawing/2010/main" val="0"/>
              </a:ext>
            </a:extLst>
          </a:blip>
          <a:srcRect l="1943" t="12041" b="11038"/>
          <a:stretch/>
        </p:blipFill>
        <p:spPr bwMode="auto">
          <a:xfrm>
            <a:off x="2219418" y="843378"/>
            <a:ext cx="7581529" cy="5628443"/>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984474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5.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PYTHON CODE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Picture 3">
            <a:extLst>
              <a:ext uri="{FF2B5EF4-FFF2-40B4-BE49-F238E27FC236}">
                <a16:creationId xmlns:a16="http://schemas.microsoft.com/office/drawing/2014/main" id="{5FC0CE20-C7F5-481E-B42F-2A9107E6496C}"/>
              </a:ext>
            </a:extLst>
          </p:cNvPr>
          <p:cNvPicPr>
            <a:picLocks noChangeAspect="1"/>
          </p:cNvPicPr>
          <p:nvPr/>
        </p:nvPicPr>
        <p:blipFill rotWithShape="1">
          <a:blip r:embed="rId2">
            <a:extLst>
              <a:ext uri="{28A0092B-C50C-407E-A947-70E740481C1C}">
                <a14:useLocalDpi xmlns:a14="http://schemas.microsoft.com/office/drawing/2010/main" val="0"/>
              </a:ext>
            </a:extLst>
          </a:blip>
          <a:srcRect l="17330" t="4660" r="40364" b="8091"/>
          <a:stretch/>
        </p:blipFill>
        <p:spPr>
          <a:xfrm>
            <a:off x="62144" y="523220"/>
            <a:ext cx="5663953" cy="6259320"/>
          </a:xfrm>
          <a:prstGeom prst="rect">
            <a:avLst/>
          </a:prstGeom>
        </p:spPr>
      </p:pic>
      <p:pic>
        <p:nvPicPr>
          <p:cNvPr id="9" name="Picture 8">
            <a:extLst>
              <a:ext uri="{FF2B5EF4-FFF2-40B4-BE49-F238E27FC236}">
                <a16:creationId xmlns:a16="http://schemas.microsoft.com/office/drawing/2014/main" id="{CC2EA469-F424-454C-A933-45D5FE2F9C72}"/>
              </a:ext>
            </a:extLst>
          </p:cNvPr>
          <p:cNvPicPr>
            <a:picLocks noChangeAspect="1"/>
          </p:cNvPicPr>
          <p:nvPr/>
        </p:nvPicPr>
        <p:blipFill rotWithShape="1">
          <a:blip r:embed="rId3">
            <a:extLst>
              <a:ext uri="{28A0092B-C50C-407E-A947-70E740481C1C}">
                <a14:useLocalDpi xmlns:a14="http://schemas.microsoft.com/office/drawing/2010/main" val="0"/>
              </a:ext>
            </a:extLst>
          </a:blip>
          <a:srcRect l="17549" t="11650" r="34029" b="10679"/>
          <a:stretch/>
        </p:blipFill>
        <p:spPr>
          <a:xfrm>
            <a:off x="5788241" y="523219"/>
            <a:ext cx="6341615" cy="6259319"/>
          </a:xfrm>
          <a:prstGeom prst="rect">
            <a:avLst/>
          </a:prstGeom>
        </p:spPr>
      </p:pic>
    </p:spTree>
    <p:extLst>
      <p:ext uri="{BB962C8B-B14F-4D97-AF65-F5344CB8AC3E}">
        <p14:creationId xmlns:p14="http://schemas.microsoft.com/office/powerpoint/2010/main" val="2801567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5.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PYTHON CODE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3" name="Picture 2">
            <a:extLst>
              <a:ext uri="{FF2B5EF4-FFF2-40B4-BE49-F238E27FC236}">
                <a16:creationId xmlns:a16="http://schemas.microsoft.com/office/drawing/2014/main" id="{D4CEC382-F89D-45D5-A1B4-B51AC5B5B881}"/>
              </a:ext>
            </a:extLst>
          </p:cNvPr>
          <p:cNvPicPr>
            <a:picLocks noChangeAspect="1"/>
          </p:cNvPicPr>
          <p:nvPr/>
        </p:nvPicPr>
        <p:blipFill rotWithShape="1">
          <a:blip r:embed="rId2">
            <a:extLst>
              <a:ext uri="{28A0092B-C50C-407E-A947-70E740481C1C}">
                <a14:useLocalDpi xmlns:a14="http://schemas.microsoft.com/office/drawing/2010/main" val="0"/>
              </a:ext>
            </a:extLst>
          </a:blip>
          <a:srcRect l="17112" t="12169" r="19539" b="10162"/>
          <a:stretch/>
        </p:blipFill>
        <p:spPr>
          <a:xfrm>
            <a:off x="1260630" y="523220"/>
            <a:ext cx="8726750" cy="5811560"/>
          </a:xfrm>
          <a:prstGeom prst="rect">
            <a:avLst/>
          </a:prstGeom>
        </p:spPr>
      </p:pic>
      <p:pic>
        <p:nvPicPr>
          <p:cNvPr id="6" name="Picture 5">
            <a:extLst>
              <a:ext uri="{FF2B5EF4-FFF2-40B4-BE49-F238E27FC236}">
                <a16:creationId xmlns:a16="http://schemas.microsoft.com/office/drawing/2014/main" id="{AB42EA8A-E127-45AC-A179-A2A1E885F6B2}"/>
              </a:ext>
            </a:extLst>
          </p:cNvPr>
          <p:cNvPicPr>
            <a:picLocks noChangeAspect="1"/>
          </p:cNvPicPr>
          <p:nvPr/>
        </p:nvPicPr>
        <p:blipFill rotWithShape="1">
          <a:blip r:embed="rId3">
            <a:extLst>
              <a:ext uri="{28A0092B-C50C-407E-A947-70E740481C1C}">
                <a14:useLocalDpi xmlns:a14="http://schemas.microsoft.com/office/drawing/2010/main" val="0"/>
              </a:ext>
            </a:extLst>
          </a:blip>
          <a:srcRect l="17183" t="11780" r="11238" b="82776"/>
          <a:stretch/>
        </p:blipFill>
        <p:spPr>
          <a:xfrm>
            <a:off x="1260630" y="6334780"/>
            <a:ext cx="8726750" cy="488272"/>
          </a:xfrm>
          <a:prstGeom prst="rect">
            <a:avLst/>
          </a:prstGeom>
        </p:spPr>
      </p:pic>
    </p:spTree>
    <p:extLst>
      <p:ext uri="{BB962C8B-B14F-4D97-AF65-F5344CB8AC3E}">
        <p14:creationId xmlns:p14="http://schemas.microsoft.com/office/powerpoint/2010/main" val="29936714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17A2488-894E-4F14-84C3-1F4796581264}"/>
              </a:ext>
            </a:extLst>
          </p:cNvPr>
          <p:cNvSpPr/>
          <p:nvPr/>
        </p:nvSpPr>
        <p:spPr>
          <a:xfrm>
            <a:off x="0" y="-175360"/>
            <a:ext cx="3661580" cy="923330"/>
          </a:xfrm>
          <a:prstGeom prst="rect">
            <a:avLst/>
          </a:prstGeom>
          <a:noFill/>
        </p:spPr>
        <p:txBody>
          <a:bodyPr wrap="square" lIns="91440" tIns="45720" rIns="91440" bIns="45720">
            <a:spAutoFit/>
          </a:bodyPr>
          <a:lstStyle/>
          <a:p>
            <a:pPr algn="ctr"/>
            <a:r>
              <a:rPr lang="en-US" sz="5400" b="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CONTENT</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p>
        </p:txBody>
      </p:sp>
      <p:sp>
        <p:nvSpPr>
          <p:cNvPr id="5" name="Rectangle 4">
            <a:extLst>
              <a:ext uri="{FF2B5EF4-FFF2-40B4-BE49-F238E27FC236}">
                <a16:creationId xmlns:a16="http://schemas.microsoft.com/office/drawing/2014/main" id="{D4129E29-C8B9-4984-B2A2-1F58E9F64E23}"/>
              </a:ext>
            </a:extLst>
          </p:cNvPr>
          <p:cNvSpPr/>
          <p:nvPr/>
        </p:nvSpPr>
        <p:spPr>
          <a:xfrm>
            <a:off x="71022" y="1351652"/>
            <a:ext cx="6718506" cy="4832092"/>
          </a:xfrm>
          <a:prstGeom prst="rect">
            <a:avLst/>
          </a:prstGeom>
          <a:noFill/>
        </p:spPr>
        <p:txBody>
          <a:bodyPr wrap="none" lIns="91440" tIns="45720" rIns="91440" bIns="45720">
            <a:spAutoFit/>
          </a:bodyPr>
          <a:lstStyle/>
          <a:p>
            <a:pPr marL="742950" indent="-742950">
              <a:buAutoNum type="arabicPeriod"/>
            </a:pPr>
            <a:r>
              <a:rPr lang="en-U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 &amp; History</a:t>
            </a:r>
          </a:p>
          <a:p>
            <a:pPr marL="742950" indent="-742950">
              <a:buAutoNum type="arabicPeriod"/>
            </a:pPr>
            <a:r>
              <a:rPr lang="en-US" sz="4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About This Project</a:t>
            </a:r>
          </a:p>
          <a:p>
            <a:pPr marL="742950" indent="-742950">
              <a:buAutoNum type="arabicPeriod"/>
            </a:pPr>
            <a:r>
              <a:rPr lang="en-US" sz="4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Benefits &amp; </a:t>
            </a:r>
            <a:r>
              <a:rPr lang="en-U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 Area</a:t>
            </a:r>
          </a:p>
          <a:p>
            <a:pPr marL="742950" indent="-742950">
              <a:buAutoNum type="arabicPeriod"/>
            </a:pPr>
            <a:r>
              <a:rPr lang="en-U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Structure</a:t>
            </a:r>
          </a:p>
          <a:p>
            <a:pPr marL="742950" indent="-742950">
              <a:buAutoNum type="arabicPeriod"/>
            </a:pPr>
            <a:r>
              <a:rPr lang="en-US" sz="4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a:p>
            <a:pPr marL="742950" indent="-742950">
              <a:buAutoNum type="arabicPeriod"/>
            </a:pPr>
            <a:r>
              <a:rPr lang="en-US" sz="4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Team Work</a:t>
            </a:r>
            <a:endParaRPr lang="en-US" sz="4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a:p>
            <a:pPr marL="742950" indent="-742950">
              <a:buFontTx/>
              <a:buAutoNum type="arabicPeriod"/>
            </a:pPr>
            <a:r>
              <a:rPr lang="en-US" sz="4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What we learned</a:t>
            </a:r>
          </a:p>
        </p:txBody>
      </p:sp>
      <p:pic>
        <p:nvPicPr>
          <p:cNvPr id="1026" name="Picture 2" descr="RandoChat - Chat roulette - Apps on Google Play">
            <a:extLst>
              <a:ext uri="{FF2B5EF4-FFF2-40B4-BE49-F238E27FC236}">
                <a16:creationId xmlns:a16="http://schemas.microsoft.com/office/drawing/2014/main" id="{102AD402-AE81-4D3B-982B-B56F19A77E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4178" y="1206213"/>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692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9418FD-EA40-4210-B2C7-4A7CFC2EA077}"/>
              </a:ext>
            </a:extLst>
          </p:cNvPr>
          <p:cNvSpPr/>
          <p:nvPr/>
        </p:nvSpPr>
        <p:spPr>
          <a:xfrm>
            <a:off x="0" y="0"/>
            <a:ext cx="4154750"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6.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DATABASE PART</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3" name="Picture 2">
            <a:extLst>
              <a:ext uri="{FF2B5EF4-FFF2-40B4-BE49-F238E27FC236}">
                <a16:creationId xmlns:a16="http://schemas.microsoft.com/office/drawing/2014/main" id="{D32A0C44-42BB-4ECC-A17F-C93A4D17664F}"/>
              </a:ext>
            </a:extLst>
          </p:cNvPr>
          <p:cNvPicPr>
            <a:picLocks noChangeAspect="1"/>
          </p:cNvPicPr>
          <p:nvPr/>
        </p:nvPicPr>
        <p:blipFill rotWithShape="1">
          <a:blip r:embed="rId2">
            <a:extLst>
              <a:ext uri="{28A0092B-C50C-407E-A947-70E740481C1C}">
                <a14:useLocalDpi xmlns:a14="http://schemas.microsoft.com/office/drawing/2010/main" val="0"/>
              </a:ext>
            </a:extLst>
          </a:blip>
          <a:srcRect l="16821" t="4271" r="23034" b="14822"/>
          <a:stretch/>
        </p:blipFill>
        <p:spPr>
          <a:xfrm>
            <a:off x="3539231" y="88213"/>
            <a:ext cx="7332955" cy="5796556"/>
          </a:xfrm>
          <a:prstGeom prst="rect">
            <a:avLst/>
          </a:prstGeom>
        </p:spPr>
      </p:pic>
      <p:pic>
        <p:nvPicPr>
          <p:cNvPr id="6" name="Picture 5">
            <a:extLst>
              <a:ext uri="{FF2B5EF4-FFF2-40B4-BE49-F238E27FC236}">
                <a16:creationId xmlns:a16="http://schemas.microsoft.com/office/drawing/2014/main" id="{6C342A34-275A-4D6B-B7A4-38B07AF41AD6}"/>
              </a:ext>
            </a:extLst>
          </p:cNvPr>
          <p:cNvPicPr>
            <a:picLocks noChangeAspect="1"/>
          </p:cNvPicPr>
          <p:nvPr/>
        </p:nvPicPr>
        <p:blipFill rotWithShape="1">
          <a:blip r:embed="rId3">
            <a:extLst>
              <a:ext uri="{28A0092B-C50C-407E-A947-70E740481C1C}">
                <a14:useLocalDpi xmlns:a14="http://schemas.microsoft.com/office/drawing/2010/main" val="0"/>
              </a:ext>
            </a:extLst>
          </a:blip>
          <a:srcRect l="17256" t="50000" r="22598" b="38382"/>
          <a:stretch/>
        </p:blipFill>
        <p:spPr>
          <a:xfrm>
            <a:off x="3539231" y="5884769"/>
            <a:ext cx="7332955" cy="885018"/>
          </a:xfrm>
          <a:prstGeom prst="rect">
            <a:avLst/>
          </a:prstGeom>
        </p:spPr>
      </p:pic>
    </p:spTree>
    <p:extLst>
      <p:ext uri="{BB962C8B-B14F-4D97-AF65-F5344CB8AC3E}">
        <p14:creationId xmlns:p14="http://schemas.microsoft.com/office/powerpoint/2010/main" val="218364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C033399-409E-4A8D-B0EE-93D458B5066F}"/>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sp>
        <p:nvSpPr>
          <p:cNvPr id="3" name="TextBox 2">
            <a:extLst>
              <a:ext uri="{FF2B5EF4-FFF2-40B4-BE49-F238E27FC236}">
                <a16:creationId xmlns:a16="http://schemas.microsoft.com/office/drawing/2014/main" id="{5B908F7B-E741-4FAB-B6A5-236E0D16F05B}"/>
              </a:ext>
            </a:extLst>
          </p:cNvPr>
          <p:cNvSpPr txBox="1"/>
          <p:nvPr/>
        </p:nvSpPr>
        <p:spPr>
          <a:xfrm>
            <a:off x="0" y="751098"/>
            <a:ext cx="12192000" cy="5940088"/>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Here’s the implementation of our project. Below is the front end page that is displayed when we first open our application.</a:t>
            </a:r>
            <a:r>
              <a:rPr lang="en-US" sz="2000" dirty="0"/>
              <a:t> </a:t>
            </a: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This application connects random people with each other and they can talk without actually showing their names.</a:t>
            </a:r>
            <a:endParaRPr lang="en-IN"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5" name="Picture 4">
            <a:extLst>
              <a:ext uri="{FF2B5EF4-FFF2-40B4-BE49-F238E27FC236}">
                <a16:creationId xmlns:a16="http://schemas.microsoft.com/office/drawing/2014/main" id="{10034DFD-F00B-40FD-B7AD-AE2DA2151344}"/>
              </a:ext>
            </a:extLst>
          </p:cNvPr>
          <p:cNvPicPr>
            <a:picLocks noChangeAspect="1"/>
          </p:cNvPicPr>
          <p:nvPr/>
        </p:nvPicPr>
        <p:blipFill rotWithShape="1">
          <a:blip r:embed="rId2">
            <a:extLst>
              <a:ext uri="{28A0092B-C50C-407E-A947-70E740481C1C}">
                <a14:useLocalDpi xmlns:a14="http://schemas.microsoft.com/office/drawing/2010/main" val="0"/>
              </a:ext>
            </a:extLst>
          </a:blip>
          <a:srcRect l="12600" t="11683" r="10705" b="19125"/>
          <a:stretch/>
        </p:blipFill>
        <p:spPr bwMode="auto">
          <a:xfrm>
            <a:off x="2783019" y="1455939"/>
            <a:ext cx="6306363" cy="444771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20592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9D260D-43AD-4711-B975-F79BE9D1FCF4}"/>
              </a:ext>
            </a:extLst>
          </p:cNvPr>
          <p:cNvSpPr txBox="1"/>
          <p:nvPr/>
        </p:nvSpPr>
        <p:spPr>
          <a:xfrm>
            <a:off x="1480" y="859065"/>
            <a:ext cx="12190520" cy="707886"/>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	Firstly, we have to register ourself by simply entering email id and creating username and password.</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6" name="Rectangle 5">
            <a:extLst>
              <a:ext uri="{FF2B5EF4-FFF2-40B4-BE49-F238E27FC236}">
                <a16:creationId xmlns:a16="http://schemas.microsoft.com/office/drawing/2014/main" id="{02180568-97F9-4D75-9A16-64CC001DEA6C}"/>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pic>
        <p:nvPicPr>
          <p:cNvPr id="8" name="Picture 7">
            <a:extLst>
              <a:ext uri="{FF2B5EF4-FFF2-40B4-BE49-F238E27FC236}">
                <a16:creationId xmlns:a16="http://schemas.microsoft.com/office/drawing/2014/main" id="{1FA39573-9141-47D7-897D-712778794E03}"/>
              </a:ext>
            </a:extLst>
          </p:cNvPr>
          <p:cNvPicPr>
            <a:picLocks noChangeAspect="1"/>
          </p:cNvPicPr>
          <p:nvPr/>
        </p:nvPicPr>
        <p:blipFill rotWithShape="1">
          <a:blip r:embed="rId2">
            <a:extLst>
              <a:ext uri="{28A0092B-C50C-407E-A947-70E740481C1C}">
                <a14:useLocalDpi xmlns:a14="http://schemas.microsoft.com/office/drawing/2010/main" val="0"/>
              </a:ext>
            </a:extLst>
          </a:blip>
          <a:srcRect l="16509" t="12940" r="14772" b="14991"/>
          <a:stretch/>
        </p:blipFill>
        <p:spPr bwMode="auto">
          <a:xfrm>
            <a:off x="2317071" y="1674917"/>
            <a:ext cx="7332955" cy="4324017"/>
          </a:xfrm>
          <a:prstGeom prst="rect">
            <a:avLst/>
          </a:prstGeom>
          <a:noFill/>
          <a:ln>
            <a:noFill/>
          </a:ln>
          <a:extLst>
            <a:ext uri="{53640926-AAD7-44D8-BBD7-CCE9431645EC}">
              <a14:shadowObscured xmlns:a14="http://schemas.microsoft.com/office/drawing/2010/main"/>
            </a:ext>
          </a:extLst>
        </p:spPr>
      </p:pic>
      <p:sp>
        <p:nvSpPr>
          <p:cNvPr id="9" name="TextBox 8">
            <a:extLst>
              <a:ext uri="{FF2B5EF4-FFF2-40B4-BE49-F238E27FC236}">
                <a16:creationId xmlns:a16="http://schemas.microsoft.com/office/drawing/2014/main" id="{524623BC-38A4-4668-97CE-70F1EA842E48}"/>
              </a:ext>
            </a:extLst>
          </p:cNvPr>
          <p:cNvSpPr txBox="1"/>
          <p:nvPr/>
        </p:nvSpPr>
        <p:spPr>
          <a:xfrm>
            <a:off x="82859" y="6103983"/>
            <a:ext cx="12190520" cy="400110"/>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Here you can see that if we are already a user, we can simply go to login page from here also.</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13673307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2180568-97F9-4D75-9A16-64CC001DEA6C}"/>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sp>
        <p:nvSpPr>
          <p:cNvPr id="7" name="TextBox 6">
            <a:extLst>
              <a:ext uri="{FF2B5EF4-FFF2-40B4-BE49-F238E27FC236}">
                <a16:creationId xmlns:a16="http://schemas.microsoft.com/office/drawing/2014/main" id="{1B734333-094A-44F4-A68D-9D6F6A417A9E}"/>
              </a:ext>
            </a:extLst>
          </p:cNvPr>
          <p:cNvSpPr txBox="1"/>
          <p:nvPr/>
        </p:nvSpPr>
        <p:spPr>
          <a:xfrm>
            <a:off x="1480" y="859065"/>
            <a:ext cx="12190520" cy="1015663"/>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After waking up jerry you can speak with it and can give various tasks that are coded within it and jerry will complete those tasks (only the tasks that are coded in the program). And when you are done with it you can stop it and exit the program with the help of exit button</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9" name="Picture 8">
            <a:extLst>
              <a:ext uri="{FF2B5EF4-FFF2-40B4-BE49-F238E27FC236}">
                <a16:creationId xmlns:a16="http://schemas.microsoft.com/office/drawing/2014/main" id="{1CF1904D-C2C0-4406-A56C-972099ED9CDC}"/>
              </a:ext>
            </a:extLst>
          </p:cNvPr>
          <p:cNvPicPr>
            <a:picLocks noChangeAspect="1"/>
          </p:cNvPicPr>
          <p:nvPr/>
        </p:nvPicPr>
        <p:blipFill rotWithShape="1">
          <a:blip r:embed="rId2">
            <a:extLst>
              <a:ext uri="{28A0092B-C50C-407E-A947-70E740481C1C}">
                <a14:useLocalDpi xmlns:a14="http://schemas.microsoft.com/office/drawing/2010/main" val="0"/>
              </a:ext>
            </a:extLst>
          </a:blip>
          <a:srcRect l="38592" t="31716" r="34320" b="24660"/>
          <a:stretch/>
        </p:blipFill>
        <p:spPr>
          <a:xfrm>
            <a:off x="3266983" y="2281561"/>
            <a:ext cx="4891596" cy="4039340"/>
          </a:xfrm>
          <a:prstGeom prst="rect">
            <a:avLst/>
          </a:prstGeom>
        </p:spPr>
      </p:pic>
    </p:spTree>
    <p:extLst>
      <p:ext uri="{BB962C8B-B14F-4D97-AF65-F5344CB8AC3E}">
        <p14:creationId xmlns:p14="http://schemas.microsoft.com/office/powerpoint/2010/main" val="31506480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2180568-97F9-4D75-9A16-64CC001DEA6C}"/>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sp>
        <p:nvSpPr>
          <p:cNvPr id="7" name="TextBox 6">
            <a:extLst>
              <a:ext uri="{FF2B5EF4-FFF2-40B4-BE49-F238E27FC236}">
                <a16:creationId xmlns:a16="http://schemas.microsoft.com/office/drawing/2014/main" id="{1B734333-094A-44F4-A68D-9D6F6A417A9E}"/>
              </a:ext>
            </a:extLst>
          </p:cNvPr>
          <p:cNvSpPr txBox="1"/>
          <p:nvPr/>
        </p:nvSpPr>
        <p:spPr>
          <a:xfrm>
            <a:off x="1480" y="859065"/>
            <a:ext cx="12190520" cy="1015663"/>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Below are some screenshots of tasks performed by jerry :</a:t>
            </a: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 Opening YouTube in jerry</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3" name="Picture 2">
            <a:extLst>
              <a:ext uri="{FF2B5EF4-FFF2-40B4-BE49-F238E27FC236}">
                <a16:creationId xmlns:a16="http://schemas.microsoft.com/office/drawing/2014/main" id="{94CB4B9D-0CFC-4EC4-925D-F94E87D35C63}"/>
              </a:ext>
            </a:extLst>
          </p:cNvPr>
          <p:cNvPicPr>
            <a:picLocks noChangeAspect="1"/>
          </p:cNvPicPr>
          <p:nvPr/>
        </p:nvPicPr>
        <p:blipFill rotWithShape="1">
          <a:blip r:embed="rId2">
            <a:extLst>
              <a:ext uri="{28A0092B-C50C-407E-A947-70E740481C1C}">
                <a14:useLocalDpi xmlns:a14="http://schemas.microsoft.com/office/drawing/2010/main" val="0"/>
              </a:ext>
            </a:extLst>
          </a:blip>
          <a:srcRect l="38908" t="41037" r="22816" b="15339"/>
          <a:stretch/>
        </p:blipFill>
        <p:spPr>
          <a:xfrm>
            <a:off x="284085" y="2112885"/>
            <a:ext cx="5397624" cy="3693111"/>
          </a:xfrm>
          <a:prstGeom prst="rect">
            <a:avLst/>
          </a:prstGeom>
        </p:spPr>
      </p:pic>
      <p:pic>
        <p:nvPicPr>
          <p:cNvPr id="5" name="Picture 4">
            <a:extLst>
              <a:ext uri="{FF2B5EF4-FFF2-40B4-BE49-F238E27FC236}">
                <a16:creationId xmlns:a16="http://schemas.microsoft.com/office/drawing/2014/main" id="{DAF19374-A16C-41D2-BEA5-E6FD72AD3A32}"/>
              </a:ext>
            </a:extLst>
          </p:cNvPr>
          <p:cNvPicPr>
            <a:picLocks noChangeAspect="1"/>
          </p:cNvPicPr>
          <p:nvPr/>
        </p:nvPicPr>
        <p:blipFill rotWithShape="1">
          <a:blip r:embed="rId3">
            <a:extLst>
              <a:ext uri="{28A0092B-C50C-407E-A947-70E740481C1C}">
                <a14:useLocalDpi xmlns:a14="http://schemas.microsoft.com/office/drawing/2010/main" val="0"/>
              </a:ext>
            </a:extLst>
          </a:blip>
          <a:srcRect l="38083" t="40906" r="14515" b="17800"/>
          <a:stretch/>
        </p:blipFill>
        <p:spPr>
          <a:xfrm>
            <a:off x="5983550" y="1704512"/>
            <a:ext cx="6143347" cy="3968319"/>
          </a:xfrm>
          <a:prstGeom prst="rect">
            <a:avLst/>
          </a:prstGeom>
        </p:spPr>
      </p:pic>
    </p:spTree>
    <p:extLst>
      <p:ext uri="{BB962C8B-B14F-4D97-AF65-F5344CB8AC3E}">
        <p14:creationId xmlns:p14="http://schemas.microsoft.com/office/powerpoint/2010/main" val="4532318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2180568-97F9-4D75-9A16-64CC001DEA6C}"/>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sp>
        <p:nvSpPr>
          <p:cNvPr id="7" name="TextBox 6">
            <a:extLst>
              <a:ext uri="{FF2B5EF4-FFF2-40B4-BE49-F238E27FC236}">
                <a16:creationId xmlns:a16="http://schemas.microsoft.com/office/drawing/2014/main" id="{1B734333-094A-44F4-A68D-9D6F6A417A9E}"/>
              </a:ext>
            </a:extLst>
          </p:cNvPr>
          <p:cNvSpPr txBox="1"/>
          <p:nvPr/>
        </p:nvSpPr>
        <p:spPr>
          <a:xfrm>
            <a:off x="1480" y="859065"/>
            <a:ext cx="12190520" cy="400110"/>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2. Searching in Wikipedia</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4" name="Picture 3">
            <a:extLst>
              <a:ext uri="{FF2B5EF4-FFF2-40B4-BE49-F238E27FC236}">
                <a16:creationId xmlns:a16="http://schemas.microsoft.com/office/drawing/2014/main" id="{DCBD8137-37CC-4D4D-BB11-4B9235118306}"/>
              </a:ext>
            </a:extLst>
          </p:cNvPr>
          <p:cNvPicPr>
            <a:picLocks noChangeAspect="1"/>
          </p:cNvPicPr>
          <p:nvPr/>
        </p:nvPicPr>
        <p:blipFill rotWithShape="1">
          <a:blip r:embed="rId2">
            <a:extLst>
              <a:ext uri="{28A0092B-C50C-407E-A947-70E740481C1C}">
                <a14:useLocalDpi xmlns:a14="http://schemas.microsoft.com/office/drawing/2010/main" val="0"/>
              </a:ext>
            </a:extLst>
          </a:blip>
          <a:srcRect l="39103" t="30680" r="15994" b="24660"/>
          <a:stretch/>
        </p:blipFill>
        <p:spPr>
          <a:xfrm>
            <a:off x="2041864" y="1882066"/>
            <a:ext cx="7625919" cy="4367813"/>
          </a:xfrm>
          <a:prstGeom prst="rect">
            <a:avLst/>
          </a:prstGeom>
        </p:spPr>
      </p:pic>
    </p:spTree>
    <p:extLst>
      <p:ext uri="{BB962C8B-B14F-4D97-AF65-F5344CB8AC3E}">
        <p14:creationId xmlns:p14="http://schemas.microsoft.com/office/powerpoint/2010/main" val="3893521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2180568-97F9-4D75-9A16-64CC001DEA6C}"/>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WORKING</a:t>
            </a:r>
          </a:p>
        </p:txBody>
      </p:sp>
      <p:sp>
        <p:nvSpPr>
          <p:cNvPr id="7" name="TextBox 6">
            <a:extLst>
              <a:ext uri="{FF2B5EF4-FFF2-40B4-BE49-F238E27FC236}">
                <a16:creationId xmlns:a16="http://schemas.microsoft.com/office/drawing/2014/main" id="{1B734333-094A-44F4-A68D-9D6F6A417A9E}"/>
              </a:ext>
            </a:extLst>
          </p:cNvPr>
          <p:cNvSpPr txBox="1"/>
          <p:nvPr/>
        </p:nvSpPr>
        <p:spPr>
          <a:xfrm>
            <a:off x="1480" y="859065"/>
            <a:ext cx="12190520" cy="400110"/>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3. Exiting the program</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3" name="Picture 2">
            <a:extLst>
              <a:ext uri="{FF2B5EF4-FFF2-40B4-BE49-F238E27FC236}">
                <a16:creationId xmlns:a16="http://schemas.microsoft.com/office/drawing/2014/main" id="{38377975-3A2D-4FC9-8DAD-62C2804F22B5}"/>
              </a:ext>
            </a:extLst>
          </p:cNvPr>
          <p:cNvPicPr>
            <a:picLocks noChangeAspect="1"/>
          </p:cNvPicPr>
          <p:nvPr/>
        </p:nvPicPr>
        <p:blipFill rotWithShape="1">
          <a:blip r:embed="rId2">
            <a:extLst>
              <a:ext uri="{28A0092B-C50C-407E-A947-70E740481C1C}">
                <a14:useLocalDpi xmlns:a14="http://schemas.microsoft.com/office/drawing/2010/main" val="0"/>
              </a:ext>
            </a:extLst>
          </a:blip>
          <a:srcRect l="38884" t="26925" r="19466" b="20259"/>
          <a:stretch/>
        </p:blipFill>
        <p:spPr>
          <a:xfrm>
            <a:off x="2615954" y="1205143"/>
            <a:ext cx="7190912" cy="4447714"/>
          </a:xfrm>
          <a:prstGeom prst="rect">
            <a:avLst/>
          </a:prstGeom>
        </p:spPr>
      </p:pic>
      <p:sp>
        <p:nvSpPr>
          <p:cNvPr id="8" name="TextBox 7">
            <a:extLst>
              <a:ext uri="{FF2B5EF4-FFF2-40B4-BE49-F238E27FC236}">
                <a16:creationId xmlns:a16="http://schemas.microsoft.com/office/drawing/2014/main" id="{8ABAB8F0-D314-4559-A5C0-E508E48ACF57}"/>
              </a:ext>
            </a:extLst>
          </p:cNvPr>
          <p:cNvSpPr txBox="1"/>
          <p:nvPr/>
        </p:nvSpPr>
        <p:spPr>
          <a:xfrm>
            <a:off x="51787" y="5777144"/>
            <a:ext cx="12190520" cy="1015663"/>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And there are many more functions such as opening google, stack overflow, files and folders,</a:t>
            </a: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application (such as code blocks), searching in web browsers, taking photo and playing music that can be performed or executed by jerry.</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1632297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85213B-3B1B-49D1-BA48-B1431BF5CD43}"/>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TEAM WORK</a:t>
            </a:r>
            <a:endPar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2F74835F-FACF-45F3-A679-2BB30F8BFAFA}"/>
              </a:ext>
            </a:extLst>
          </p:cNvPr>
          <p:cNvSpPr txBox="1"/>
          <p:nvPr/>
        </p:nvSpPr>
        <p:spPr>
          <a:xfrm>
            <a:off x="0" y="839874"/>
            <a:ext cx="12192000" cy="1475532"/>
          </a:xfrm>
          <a:prstGeom prst="rect">
            <a:avLst/>
          </a:prstGeom>
          <a:noFill/>
        </p:spPr>
        <p:txBody>
          <a:bodyPr wrap="square">
            <a:spAutoFit/>
          </a:bodyPr>
          <a:lstStyle/>
          <a:p>
            <a:pPr algn="just">
              <a:lnSpc>
                <a:spcPct val="115000"/>
              </a:lnSpc>
              <a:spcAft>
                <a:spcPts val="1000"/>
              </a:spcAft>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Throughout the project building and documentation process, we have worked as a team and have learned a lot from each other working in a team. We shared each other’s ideas and brainstormed on a lot of topics which finally led us to build this amazing software ourselves. Here, is what each one of us was majorly focusing on </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a:t>
            </a:r>
            <a:endParaRPr lang="en-IN" sz="16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FC7E9D9-C57A-4BA6-A175-6B2876373E75}"/>
              </a:ext>
            </a:extLst>
          </p:cNvPr>
          <p:cNvSpPr txBox="1"/>
          <p:nvPr/>
        </p:nvSpPr>
        <p:spPr>
          <a:xfrm>
            <a:off x="0" y="2315406"/>
            <a:ext cx="6754427" cy="2266198"/>
          </a:xfrm>
          <a:prstGeom prst="rect">
            <a:avLst/>
          </a:prstGeom>
          <a:noFill/>
        </p:spPr>
        <p:txBody>
          <a:bodyPr wrap="square">
            <a:spAutoFit/>
          </a:bodyPr>
          <a:lstStyle/>
          <a:p>
            <a:pPr>
              <a:lnSpc>
                <a:spcPct val="115000"/>
              </a:lnSpc>
              <a:spcAft>
                <a:spcPts val="1000"/>
              </a:spcAft>
            </a:pPr>
            <a:r>
              <a:rPr lang="en-US" sz="20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Modules &amp; Team Member Wise Distribution Of Work</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 :-</a:t>
            </a:r>
          </a:p>
          <a:p>
            <a:pPr>
              <a:lnSpc>
                <a:spcPct val="115000"/>
              </a:lnSpc>
              <a:spcAft>
                <a:spcPts val="1000"/>
              </a:spcAft>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Module 1(GUI and Functioning): </a:t>
            </a:r>
            <a:endParaRPr lang="en-IN"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endParaRPr>
          </a:p>
          <a:p>
            <a:pPr marL="342900" lvl="0" indent="-342900">
              <a:lnSpc>
                <a:spcPct val="115000"/>
              </a:lnSpc>
              <a:buFont typeface="Symbol" panose="05050102010706020507" pitchFamily="18" charset="2"/>
              <a:buChar char=""/>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User Interface</a:t>
            </a:r>
          </a:p>
          <a:p>
            <a:pPr marL="342900" lvl="0" indent="-342900">
              <a:lnSpc>
                <a:spcPct val="115000"/>
              </a:lnSpc>
              <a:buFont typeface="Symbol" panose="05050102010706020507" pitchFamily="18" charset="2"/>
              <a:buChar char=""/>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Speak Function</a:t>
            </a:r>
          </a:p>
          <a:p>
            <a:pPr marL="342900" lvl="0" indent="-342900">
              <a:lnSpc>
                <a:spcPct val="115000"/>
              </a:lnSpc>
              <a:buFont typeface="Symbol" panose="05050102010706020507" pitchFamily="18" charset="2"/>
              <a:buChar char=""/>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Listen function</a:t>
            </a:r>
          </a:p>
          <a:p>
            <a:pPr marL="342900" lvl="0" indent="-342900">
              <a:lnSpc>
                <a:spcPct val="115000"/>
              </a:lnSpc>
              <a:buFont typeface="Symbol" panose="05050102010706020507" pitchFamily="18" charset="2"/>
              <a:buChar char=""/>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Power Point Presentation</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 </a:t>
            </a:r>
            <a:endParaRPr lang="en-IN"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07B7FA9C-0BE5-49F4-9D12-2551E30223A7}"/>
              </a:ext>
            </a:extLst>
          </p:cNvPr>
          <p:cNvSpPr txBox="1"/>
          <p:nvPr/>
        </p:nvSpPr>
        <p:spPr>
          <a:xfrm>
            <a:off x="7388440" y="2779892"/>
            <a:ext cx="4803560" cy="1974323"/>
          </a:xfrm>
          <a:prstGeom prst="rect">
            <a:avLst/>
          </a:prstGeom>
          <a:noFill/>
        </p:spPr>
        <p:txBody>
          <a:bodyPr wrap="square">
            <a:spAutoFit/>
          </a:bodyPr>
          <a:lstStyle/>
          <a:p>
            <a:pPr lvl="0">
              <a:lnSpc>
                <a:spcPct val="115000"/>
              </a:lnSpc>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Module 2(</a:t>
            </a: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Commands and Execution</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 </a:t>
            </a:r>
            <a:endParaRPr lang="en-IN"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endParaRPr>
          </a:p>
          <a:p>
            <a:pPr marL="342900" lvl="0" indent="-342900">
              <a:lnSpc>
                <a:spcPct val="115000"/>
              </a:lnSpc>
              <a:buFont typeface="Symbol" panose="05050102010706020507" pitchFamily="18" charset="2"/>
              <a:buChar char=""/>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Teach</a:t>
            </a: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ing Jerry to perform all tasks.</a:t>
            </a:r>
          </a:p>
          <a:p>
            <a:pPr marL="342900" lvl="0" indent="-342900">
              <a:lnSpc>
                <a:spcPct val="115000"/>
              </a:lnSpc>
              <a:buFont typeface="Symbol" panose="05050102010706020507" pitchFamily="18" charset="2"/>
              <a:buChar char=""/>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Combining GUI and Functioning files to commands file and execute.</a:t>
            </a:r>
          </a:p>
          <a:p>
            <a:pPr marL="342900" lvl="0" indent="-342900">
              <a:lnSpc>
                <a:spcPct val="115000"/>
              </a:lnSpc>
              <a:buFont typeface="Symbol" panose="05050102010706020507" pitchFamily="18" charset="2"/>
              <a:buChar char=""/>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Diagrams</a:t>
            </a:r>
          </a:p>
          <a:p>
            <a:pPr marL="342900" lvl="0" indent="-342900">
              <a:lnSpc>
                <a:spcPct val="115000"/>
              </a:lnSpc>
              <a:buFont typeface="Symbol" panose="05050102010706020507" pitchFamily="18" charset="2"/>
              <a:buChar char=""/>
            </a:pPr>
            <a:r>
              <a:rPr lang="en-US"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rPr>
              <a:t>Report</a:t>
            </a:r>
            <a:endParaRPr lang="en-IN"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ea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968C9075-3F6E-4241-B6A1-CBA6F5CB7FF6}"/>
              </a:ext>
            </a:extLst>
          </p:cNvPr>
          <p:cNvSpPr txBox="1"/>
          <p:nvPr/>
        </p:nvSpPr>
        <p:spPr>
          <a:xfrm>
            <a:off x="3934286" y="5218701"/>
            <a:ext cx="5640281" cy="1323439"/>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Team members :</a:t>
            </a: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1. </a:t>
            </a:r>
            <a:r>
              <a:rPr lang="en-US" sz="20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rPr>
              <a:t>Ayush</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Rana (19BCS1143) – Module 2</a:t>
            </a: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2. Prajwal Sharma (19BCS1144) – Module 1</a:t>
            </a:r>
          </a:p>
        </p:txBody>
      </p:sp>
    </p:spTree>
    <p:extLst>
      <p:ext uri="{BB962C8B-B14F-4D97-AF65-F5344CB8AC3E}">
        <p14:creationId xmlns:p14="http://schemas.microsoft.com/office/powerpoint/2010/main" val="30808043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F82E9BB-37ED-4B52-85C2-7443AD4BF9A1}"/>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WHAT</a:t>
            </a: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WE LEARNED</a:t>
            </a:r>
            <a:endPar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92C38D27-C76F-4F58-822A-C3F61444065A}"/>
              </a:ext>
            </a:extLst>
          </p:cNvPr>
          <p:cNvSpPr txBox="1"/>
          <p:nvPr/>
        </p:nvSpPr>
        <p:spPr>
          <a:xfrm>
            <a:off x="1480" y="751098"/>
            <a:ext cx="6094520" cy="5484322"/>
          </a:xfrm>
          <a:prstGeom prst="rect">
            <a:avLst/>
          </a:prstGeom>
          <a:noFill/>
        </p:spPr>
        <p:txBody>
          <a:bodyPr wrap="square">
            <a:spAutoFit/>
          </a:bodyPr>
          <a:lstStyle/>
          <a:p>
            <a:pPr>
              <a:lnSpc>
                <a:spcPct val="115000"/>
              </a:lnSpc>
              <a:spcAft>
                <a:spcPts val="1000"/>
              </a:spcAft>
            </a:pPr>
            <a:r>
              <a:rPr lang="en-US" sz="18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What all new technologies we learned:-</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Python</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err="1">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PyQt</a:t>
            </a: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 GUI</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457200">
              <a:lnSpc>
                <a:spcPct val="115000"/>
              </a:lnSpc>
              <a:spcAft>
                <a:spcPts val="1000"/>
              </a:spcAft>
            </a:pP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More important things that we learned:-</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Working in a team</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Time Management</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Working under deadlines</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Setting and achieving goals in project building.</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Managing and leading team to success.</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Debugging our code</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Utilize resources on the internet in the best possible manner.</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Doing project documentation (Proposal, Synopsis, Progress reports etc.).</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15000"/>
              </a:lnSpc>
              <a:spcAft>
                <a:spcPts val="1000"/>
              </a:spcAft>
              <a:buFont typeface="+mj-lt"/>
              <a:buAutoNum type="arabicPeriod"/>
            </a:pPr>
            <a:r>
              <a:rPr lang="en-US" sz="1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rPr>
              <a:t>Presentation skills for presenting our ideas clearly.</a:t>
            </a:r>
            <a:endParaRPr lang="en-IN" sz="14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2052" name="Picture 4" descr="Wise Up To The Difference Between &quot;Knowledge&quot; vs. &quot;Wisdom&quot; - Dictionary.com">
            <a:extLst>
              <a:ext uri="{FF2B5EF4-FFF2-40B4-BE49-F238E27FC236}">
                <a16:creationId xmlns:a16="http://schemas.microsoft.com/office/drawing/2014/main" id="{FFDAFB17-4EEA-455F-9DED-8995D40465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404" t="18579" r="27232" b="17643"/>
          <a:stretch/>
        </p:blipFill>
        <p:spPr bwMode="auto">
          <a:xfrm>
            <a:off x="7306322" y="1720999"/>
            <a:ext cx="4225771" cy="42524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55353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Animation of &quot;thank You&quot; Handwritten, Stock Footage Video (100%  Royalty-free) 15614401 | Shutterstock">
            <a:extLst>
              <a:ext uri="{FF2B5EF4-FFF2-40B4-BE49-F238E27FC236}">
                <a16:creationId xmlns:a16="http://schemas.microsoft.com/office/drawing/2014/main" id="{A0D1008E-3DD8-49FC-AF09-CDDF0B34968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311" b="30048"/>
          <a:stretch/>
        </p:blipFill>
        <p:spPr bwMode="auto">
          <a:xfrm>
            <a:off x="1590582" y="2281561"/>
            <a:ext cx="9010835" cy="26544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2690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6C6FA2-BC0A-4580-9A10-9A510C9E93F2}"/>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 &amp; HISTORY</a:t>
            </a:r>
            <a:endPar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FF59C292-1320-4E0F-9EDC-DEF942F0F505}"/>
              </a:ext>
            </a:extLst>
          </p:cNvPr>
          <p:cNvSpPr txBox="1"/>
          <p:nvPr/>
        </p:nvSpPr>
        <p:spPr>
          <a:xfrm>
            <a:off x="0" y="1070694"/>
            <a:ext cx="12192000" cy="5324535"/>
          </a:xfrm>
          <a:prstGeom prst="rect">
            <a:avLst/>
          </a:prstGeom>
          <a:noFill/>
        </p:spPr>
        <p:txBody>
          <a:bodyPr wrap="square">
            <a:spAutoFit/>
          </a:bodyPr>
          <a:lstStyle/>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Instant messaging (IM) technology is a type of online chat allowing real-time text transmission over the Internet or another computer network. Messages are typically transmitted between two or more parties, when each user inputs text and triggers a transmission to the recipient(s), who are all connected on a common network. It differs from email in that conversations over instant messaging happen in real-time (hence "instant"). Most modern IM applications (sometimes called "social messengers", "messaging apps" or "chat apps") use push technology and also add other features such as emojis (or graphical smileys), file transfer, chatbots, Voice over IP, or video chat capabilities.</a:t>
            </a:r>
          </a:p>
          <a:p>
            <a:endPar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Instant messaging systems tend to facilitate connections between specified known users (often using a contact list also known as a "buddy list" or "friend list"), and can be standalone applications or integrated into e.g. a wider social media platform, or a website where it can for instance be used for conversational commerce. IM can also consist of conversations in "chat rooms". Depending on the IM protocol, the technical architecture can be peer-to-peer (direct point-to-point transmission) or client–server (an IM service center retransmits messages from the sender to the communication device). It is usually distinguished from text messaging which is typically simpler and normally uses cellular phone networks.</a:t>
            </a:r>
          </a:p>
        </p:txBody>
      </p:sp>
    </p:spTree>
    <p:extLst>
      <p:ext uri="{BB962C8B-B14F-4D97-AF65-F5344CB8AC3E}">
        <p14:creationId xmlns:p14="http://schemas.microsoft.com/office/powerpoint/2010/main" val="2799114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042036-4768-443F-9AB3-1F1F012F90CF}"/>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INTRODUCTION &amp; HISTORY</a:t>
            </a:r>
            <a:endPar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6" name="TextBox 5">
            <a:extLst>
              <a:ext uri="{FF2B5EF4-FFF2-40B4-BE49-F238E27FC236}">
                <a16:creationId xmlns:a16="http://schemas.microsoft.com/office/drawing/2014/main" id="{393A1754-4879-4E3B-8F35-457074952375}"/>
              </a:ext>
            </a:extLst>
          </p:cNvPr>
          <p:cNvSpPr txBox="1"/>
          <p:nvPr/>
        </p:nvSpPr>
        <p:spPr>
          <a:xfrm>
            <a:off x="0" y="1044061"/>
            <a:ext cx="12192000" cy="5601533"/>
          </a:xfrm>
          <a:prstGeom prst="rect">
            <a:avLst/>
          </a:prstGeom>
          <a:noFill/>
        </p:spPr>
        <p:txBody>
          <a:bodyPr wrap="square">
            <a:spAutoFit/>
          </a:bodyPr>
          <a:lstStyle/>
          <a:p>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Instant messaging was pioneered in the early Internet era; the IRC protocol was the earliest to achieve wide adoption. Later in the 1990s, ICQ was among the first closed and commercialized instant messengers, and several rival services appeared afterwards as it became a popular use of the Internet. Beginning with its first introduction in 2005, BlackBerry Messenger, which initially had been available only on BlackBerry smartphones, soon became one of the most popular mobile instant messaging apps worldwide. BBM was for instance the most used mobile messaging app in the United Kingdom and Indonesia. Instant messaging remains very popular today; IM apps are the most widely used smartphone apps: in 2018 there were over 1.3 billion monthly users of WhatsApp and Facebook Messenger, and 980 million monthly active users of WeChat.</a:t>
            </a: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2000" b="1" i="0" dirty="0">
                <a:ln w="10160">
                  <a:solidFill>
                    <a:schemeClr val="accent5"/>
                  </a:solidFill>
                  <a:prstDash val="solid"/>
                </a:ln>
                <a:solidFill>
                  <a:srgbClr val="FFFFFF"/>
                </a:solidFill>
                <a:effectLst>
                  <a:outerShdw blurRad="38100" dist="22860" dir="5400000" algn="tl" rotWithShape="0">
                    <a:srgbClr val="000000">
                      <a:alpha val="30000"/>
                    </a:srgbClr>
                  </a:outerShdw>
                </a:effectLst>
              </a:rPr>
              <a:t>Instant messaging is a set of communication technologies used for text-based communication between two (private messaging) or more (chatroom) participants over the Internet or other types of networks (see also LAN messenger). IM–chat happens in real-time. Of importance is that online chat and instant messaging differ from other technologies such as email due to the perceived quasi-synchrony of the communications by the users. Some systems permit messages to be sent to users not then 'logged on' (offline messages), thus removing some differences between IM and email (often done by sending the message to the associated email account).</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2762376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3B7394-8067-4BFA-B95E-4F3CAFA3FE33}"/>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ABOUT THIS PROJECT</a:t>
            </a:r>
          </a:p>
        </p:txBody>
      </p:sp>
      <p:sp>
        <p:nvSpPr>
          <p:cNvPr id="3" name="TextBox 2">
            <a:extLst>
              <a:ext uri="{FF2B5EF4-FFF2-40B4-BE49-F238E27FC236}">
                <a16:creationId xmlns:a16="http://schemas.microsoft.com/office/drawing/2014/main" id="{1D27AB97-597B-4924-8599-D290D3DB9E4D}"/>
              </a:ext>
            </a:extLst>
          </p:cNvPr>
          <p:cNvSpPr txBox="1"/>
          <p:nvPr/>
        </p:nvSpPr>
        <p:spPr>
          <a:xfrm>
            <a:off x="0" y="899443"/>
            <a:ext cx="12192000" cy="5693866"/>
          </a:xfrm>
          <a:prstGeom prst="rect">
            <a:avLst/>
          </a:prstGeom>
          <a:noFill/>
        </p:spPr>
        <p:txBody>
          <a:bodyPr wrap="square">
            <a:spAutoFit/>
          </a:bodyPr>
          <a:lstStyle/>
          <a:p>
            <a:r>
              <a:rPr lang="en-IN" sz="24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rPr>
              <a:t>DEFINITION</a:t>
            </a:r>
            <a:r>
              <a:rPr lang="en-IN"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A chat room is a Web site, part of a Web site, or part of an online service such as America Online, that provides a venue for communities of users with a common interest to communicate in real time.</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p>
          <a:p>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Random Chat Application is a type of web application in which user can talk to random people with anonymous name.</a:t>
            </a:r>
            <a:endPar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pic>
        <p:nvPicPr>
          <p:cNvPr id="2050" name="Picture 2" descr="10 Best Random Video Chat Apps with Strangers for Android and iOS |  Slashdigit">
            <a:extLst>
              <a:ext uri="{FF2B5EF4-FFF2-40B4-BE49-F238E27FC236}">
                <a16:creationId xmlns:a16="http://schemas.microsoft.com/office/drawing/2014/main" id="{0EED78B4-C8BC-4298-9A42-0FFE160D9F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5029" y="1953086"/>
            <a:ext cx="7173157" cy="39328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0142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E178FB-15C8-4D1B-9FEF-2B930AFFD3B7}"/>
              </a:ext>
            </a:extLst>
          </p:cNvPr>
          <p:cNvSpPr/>
          <p:nvPr/>
        </p:nvSpPr>
        <p:spPr>
          <a:xfrm>
            <a:off x="1950128" y="-79899"/>
            <a:ext cx="8291744" cy="830997"/>
          </a:xfrm>
          <a:prstGeom prst="rect">
            <a:avLst/>
          </a:prstGeom>
          <a:noFill/>
        </p:spPr>
        <p:txBody>
          <a:bodyPr wrap="square" lIns="91440" tIns="45720" rIns="91440" bIns="45720">
            <a:spAutoFit/>
          </a:bodyPr>
          <a:lstStyle/>
          <a:p>
            <a:pPr algn="ctr"/>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BENEFITS </a:t>
            </a:r>
            <a:r>
              <a:rPr lang="en-US" sz="4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&amp; WORK AREA</a:t>
            </a:r>
            <a:endPar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3" name="TextBox 2">
            <a:extLst>
              <a:ext uri="{FF2B5EF4-FFF2-40B4-BE49-F238E27FC236}">
                <a16:creationId xmlns:a16="http://schemas.microsoft.com/office/drawing/2014/main" id="{DABCBCAE-B494-4A97-8DC2-16364D2C459F}"/>
              </a:ext>
            </a:extLst>
          </p:cNvPr>
          <p:cNvSpPr txBox="1"/>
          <p:nvPr/>
        </p:nvSpPr>
        <p:spPr>
          <a:xfrm>
            <a:off x="0" y="692165"/>
            <a:ext cx="12192000" cy="2369880"/>
          </a:xfrm>
          <a:prstGeom prst="rect">
            <a:avLst/>
          </a:prstGeom>
          <a:noFill/>
        </p:spPr>
        <p:txBody>
          <a:bodyPr wrap="square">
            <a:spAutoFit/>
          </a:bodyPr>
          <a:lstStyle/>
          <a:p>
            <a:r>
              <a:rPr lang="en-IN"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=&gt; You are anonymous when you are chatting with random people.</a:t>
            </a:r>
            <a:endParaRPr lang="en-IN" sz="24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endParaRPr lang="en-IN" sz="24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r>
              <a:rPr lang="en-IN" sz="2400" b="1" u="sng" dirty="0">
                <a:ln w="10160">
                  <a:solidFill>
                    <a:schemeClr val="accent5"/>
                  </a:solidFill>
                  <a:prstDash val="solid"/>
                </a:ln>
                <a:solidFill>
                  <a:srgbClr val="FFFFFF"/>
                </a:solidFill>
                <a:effectLst>
                  <a:outerShdw blurRad="38100" dist="22860" dir="5400000" algn="tl" rotWithShape="0">
                    <a:srgbClr val="000000">
                      <a:alpha val="30000"/>
                    </a:srgbClr>
                  </a:outerShdw>
                </a:effectLst>
              </a:rPr>
              <a:t>WORK AREAS</a:t>
            </a:r>
            <a:r>
              <a:rPr lang="en-IN" sz="24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 :</a:t>
            </a:r>
          </a:p>
          <a:p>
            <a:pPr marL="457200" indent="-457200">
              <a:buAutoNum type="arabicPeriod"/>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Chance to meet new people with different views.</a:t>
            </a:r>
          </a:p>
          <a:p>
            <a:pPr marL="457200" indent="-457200">
              <a:buAutoNum type="arabicPeriod"/>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The opportunity to get perspectives from around the world.</a:t>
            </a:r>
          </a:p>
          <a:p>
            <a:pPr marL="457200" indent="-457200">
              <a:buAutoNum type="arabicPeriod"/>
            </a:pPr>
            <a:r>
              <a:rPr lang="en-US" sz="2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Easy to find people based on your age, gender identity, sexual orientation, interests, and goals (whether you're looking for social support or dating).</a:t>
            </a:r>
          </a:p>
        </p:txBody>
      </p:sp>
      <p:pic>
        <p:nvPicPr>
          <p:cNvPr id="3074" name="Picture 2" descr="Online Video chat by Abdul Latif on Dribbble">
            <a:extLst>
              <a:ext uri="{FF2B5EF4-FFF2-40B4-BE49-F238E27FC236}">
                <a16:creationId xmlns:a16="http://schemas.microsoft.com/office/drawing/2014/main" id="{DC461E44-915E-4CC0-BB2F-49579AA1CE08}"/>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862308" y="3062045"/>
            <a:ext cx="6263937" cy="3795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804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19F528-4197-4D74-B9BD-6B6668F146BC}"/>
              </a:ext>
            </a:extLst>
          </p:cNvPr>
          <p:cNvSpPr/>
          <p:nvPr/>
        </p:nvSpPr>
        <p:spPr>
          <a:xfrm>
            <a:off x="17754" y="0"/>
            <a:ext cx="5918447" cy="830997"/>
          </a:xfrm>
          <a:prstGeom prst="rect">
            <a:avLst/>
          </a:prstGeom>
          <a:noFill/>
        </p:spPr>
        <p:txBody>
          <a:bodyPr wrap="square" lIns="91440" tIns="45720" rIns="91440" bIns="45720">
            <a:spAutoFit/>
          </a:bodyPr>
          <a:lstStyle/>
          <a:p>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STRUCTURE =&gt;</a:t>
            </a:r>
          </a:p>
        </p:txBody>
      </p:sp>
      <p:sp>
        <p:nvSpPr>
          <p:cNvPr id="5" name="Rectangle 4">
            <a:extLst>
              <a:ext uri="{FF2B5EF4-FFF2-40B4-BE49-F238E27FC236}">
                <a16:creationId xmlns:a16="http://schemas.microsoft.com/office/drawing/2014/main" id="{02217D80-71C1-49FD-B872-0ADBDA77A7C8}"/>
              </a:ext>
            </a:extLst>
          </p:cNvPr>
          <p:cNvSpPr/>
          <p:nvPr/>
        </p:nvSpPr>
        <p:spPr>
          <a:xfrm>
            <a:off x="4209494" y="153888"/>
            <a:ext cx="4323426"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SIGNUP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6" name="Picture 5">
            <a:extLst>
              <a:ext uri="{FF2B5EF4-FFF2-40B4-BE49-F238E27FC236}">
                <a16:creationId xmlns:a16="http://schemas.microsoft.com/office/drawing/2014/main" id="{C0CF0B7C-7AA6-4C5E-A90A-32DC6F81782F}"/>
              </a:ext>
            </a:extLst>
          </p:cNvPr>
          <p:cNvPicPr>
            <a:picLocks noChangeAspect="1"/>
          </p:cNvPicPr>
          <p:nvPr/>
        </p:nvPicPr>
        <p:blipFill rotWithShape="1">
          <a:blip r:embed="rId2">
            <a:extLst>
              <a:ext uri="{28A0092B-C50C-407E-A947-70E740481C1C}">
                <a14:useLocalDpi xmlns:a14="http://schemas.microsoft.com/office/drawing/2010/main" val="0"/>
              </a:ext>
            </a:extLst>
          </a:blip>
          <a:srcRect l="16821" t="3883" r="20777" b="7961"/>
          <a:stretch/>
        </p:blipFill>
        <p:spPr>
          <a:xfrm>
            <a:off x="1562470" y="677108"/>
            <a:ext cx="8504808" cy="6180892"/>
          </a:xfrm>
          <a:prstGeom prst="rect">
            <a:avLst/>
          </a:prstGeom>
        </p:spPr>
      </p:pic>
      <p:pic>
        <p:nvPicPr>
          <p:cNvPr id="11" name="Picture 10">
            <a:extLst>
              <a:ext uri="{FF2B5EF4-FFF2-40B4-BE49-F238E27FC236}">
                <a16:creationId xmlns:a16="http://schemas.microsoft.com/office/drawing/2014/main" id="{02DC1BB8-534B-4F5B-8D4A-42AF5EE990D2}"/>
              </a:ext>
            </a:extLst>
          </p:cNvPr>
          <p:cNvPicPr>
            <a:picLocks noChangeAspect="1"/>
          </p:cNvPicPr>
          <p:nvPr/>
        </p:nvPicPr>
        <p:blipFill rotWithShape="1">
          <a:blip r:embed="rId3">
            <a:extLst>
              <a:ext uri="{28A0092B-C50C-407E-A947-70E740481C1C}">
                <a14:useLocalDpi xmlns:a14="http://schemas.microsoft.com/office/drawing/2010/main" val="0"/>
              </a:ext>
            </a:extLst>
          </a:blip>
          <a:srcRect l="17257" t="17503" r="26019" b="23237"/>
          <a:stretch/>
        </p:blipFill>
        <p:spPr>
          <a:xfrm>
            <a:off x="2478348" y="1508105"/>
            <a:ext cx="6915705" cy="4064130"/>
          </a:xfrm>
          <a:prstGeom prst="rect">
            <a:avLst/>
          </a:prstGeom>
        </p:spPr>
      </p:pic>
    </p:spTree>
    <p:extLst>
      <p:ext uri="{BB962C8B-B14F-4D97-AF65-F5344CB8AC3E}">
        <p14:creationId xmlns:p14="http://schemas.microsoft.com/office/powerpoint/2010/main" val="11239562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519F528-4197-4D74-B9BD-6B6668F146BC}"/>
              </a:ext>
            </a:extLst>
          </p:cNvPr>
          <p:cNvSpPr/>
          <p:nvPr/>
        </p:nvSpPr>
        <p:spPr>
          <a:xfrm>
            <a:off x="17754" y="0"/>
            <a:ext cx="5918447" cy="830997"/>
          </a:xfrm>
          <a:prstGeom prst="rect">
            <a:avLst/>
          </a:prstGeom>
          <a:noFill/>
        </p:spPr>
        <p:txBody>
          <a:bodyPr wrap="square" lIns="91440" tIns="45720" rIns="91440" bIns="45720">
            <a:spAutoFit/>
          </a:bodyPr>
          <a:lstStyle/>
          <a:p>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STRUCTURE =&gt;</a:t>
            </a:r>
          </a:p>
        </p:txBody>
      </p:sp>
      <p:sp>
        <p:nvSpPr>
          <p:cNvPr id="5" name="Rectangle 4">
            <a:extLst>
              <a:ext uri="{FF2B5EF4-FFF2-40B4-BE49-F238E27FC236}">
                <a16:creationId xmlns:a16="http://schemas.microsoft.com/office/drawing/2014/main" id="{02217D80-71C1-49FD-B872-0ADBDA77A7C8}"/>
              </a:ext>
            </a:extLst>
          </p:cNvPr>
          <p:cNvSpPr/>
          <p:nvPr/>
        </p:nvSpPr>
        <p:spPr>
          <a:xfrm>
            <a:off x="4209494" y="153888"/>
            <a:ext cx="4323426"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SIGNUP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11" name="Picture 10">
            <a:extLst>
              <a:ext uri="{FF2B5EF4-FFF2-40B4-BE49-F238E27FC236}">
                <a16:creationId xmlns:a16="http://schemas.microsoft.com/office/drawing/2014/main" id="{02DC1BB8-534B-4F5B-8D4A-42AF5EE990D2}"/>
              </a:ext>
            </a:extLst>
          </p:cNvPr>
          <p:cNvPicPr>
            <a:picLocks noChangeAspect="1"/>
          </p:cNvPicPr>
          <p:nvPr/>
        </p:nvPicPr>
        <p:blipFill rotWithShape="1">
          <a:blip r:embed="rId2">
            <a:extLst>
              <a:ext uri="{28A0092B-C50C-407E-A947-70E740481C1C}">
                <a14:useLocalDpi xmlns:a14="http://schemas.microsoft.com/office/drawing/2010/main" val="0"/>
              </a:ext>
            </a:extLst>
          </a:blip>
          <a:srcRect l="17257" t="17503" r="26019" b="23237"/>
          <a:stretch/>
        </p:blipFill>
        <p:spPr>
          <a:xfrm>
            <a:off x="1331650" y="1047564"/>
            <a:ext cx="8886548" cy="5184559"/>
          </a:xfrm>
          <a:prstGeom prst="rect">
            <a:avLst/>
          </a:prstGeom>
        </p:spPr>
      </p:pic>
    </p:spTree>
    <p:extLst>
      <p:ext uri="{BB962C8B-B14F-4D97-AF65-F5344CB8AC3E}">
        <p14:creationId xmlns:p14="http://schemas.microsoft.com/office/powerpoint/2010/main" val="1617806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DAA869-4732-45C1-AC42-778FCD0609CF}"/>
              </a:ext>
            </a:extLst>
          </p:cNvPr>
          <p:cNvSpPr/>
          <p:nvPr/>
        </p:nvSpPr>
        <p:spPr>
          <a:xfrm>
            <a:off x="17754" y="0"/>
            <a:ext cx="5918447" cy="830997"/>
          </a:xfrm>
          <a:prstGeom prst="rect">
            <a:avLst/>
          </a:prstGeom>
          <a:noFill/>
        </p:spPr>
        <p:txBody>
          <a:bodyPr wrap="square" lIns="91440" tIns="45720" rIns="91440" bIns="45720">
            <a:spAutoFit/>
          </a:bodyPr>
          <a:lstStyle/>
          <a:p>
            <a:r>
              <a:rPr lang="en-US" sz="4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STRUCTURE</a:t>
            </a:r>
          </a:p>
        </p:txBody>
      </p:sp>
      <p:sp>
        <p:nvSpPr>
          <p:cNvPr id="5" name="Rectangle 4">
            <a:extLst>
              <a:ext uri="{FF2B5EF4-FFF2-40B4-BE49-F238E27FC236}">
                <a16:creationId xmlns:a16="http://schemas.microsoft.com/office/drawing/2014/main" id="{C46DC60C-2886-4ACA-B745-037FE455901A}"/>
              </a:ext>
            </a:extLst>
          </p:cNvPr>
          <p:cNvSpPr/>
          <p:nvPr/>
        </p:nvSpPr>
        <p:spPr>
          <a:xfrm>
            <a:off x="17754" y="830997"/>
            <a:ext cx="4323426" cy="523220"/>
          </a:xfrm>
          <a:prstGeom prst="rect">
            <a:avLst/>
          </a:prstGeom>
          <a:noFill/>
        </p:spPr>
        <p:txBody>
          <a:bodyPr wrap="square" lIns="91440" tIns="45720" rIns="91440" bIns="45720">
            <a:spAutoFit/>
          </a:bodyPr>
          <a:lstStyle/>
          <a:p>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1. </a:t>
            </a:r>
            <a:r>
              <a:rPr lang="en-US" sz="2800" b="1" u="sng"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SIGNUP PAGE</a:t>
            </a:r>
            <a:r>
              <a:rPr lang="en-US" sz="28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a:t>
            </a:r>
            <a:endParaRPr lang="en-US" sz="28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7" name="Picture 6">
            <a:extLst>
              <a:ext uri="{FF2B5EF4-FFF2-40B4-BE49-F238E27FC236}">
                <a16:creationId xmlns:a16="http://schemas.microsoft.com/office/drawing/2014/main" id="{C119D889-AB08-41EA-9D58-B9820B848026}"/>
              </a:ext>
            </a:extLst>
          </p:cNvPr>
          <p:cNvPicPr>
            <a:picLocks noChangeAspect="1"/>
          </p:cNvPicPr>
          <p:nvPr/>
        </p:nvPicPr>
        <p:blipFill rotWithShape="1">
          <a:blip r:embed="rId2">
            <a:extLst>
              <a:ext uri="{28A0092B-C50C-407E-A947-70E740481C1C}">
                <a14:useLocalDpi xmlns:a14="http://schemas.microsoft.com/office/drawing/2010/main" val="0"/>
              </a:ext>
            </a:extLst>
          </a:blip>
          <a:srcRect l="12600" t="11683" r="10705" b="19125"/>
          <a:stretch/>
        </p:blipFill>
        <p:spPr bwMode="auto">
          <a:xfrm>
            <a:off x="2783019" y="1661994"/>
            <a:ext cx="6306363" cy="439618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6096249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859</TotalTime>
  <Words>1204</Words>
  <Application>Microsoft Office PowerPoint</Application>
  <PresentationFormat>Widescreen</PresentationFormat>
  <Paragraphs>125</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Century Gothic</vt:lpstr>
      <vt:lpstr>Symbol</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prajwal sharma</dc:creator>
  <cp:lastModifiedBy>prajwal sharma</cp:lastModifiedBy>
  <cp:revision>41</cp:revision>
  <dcterms:created xsi:type="dcterms:W3CDTF">2021-04-30T18:43:07Z</dcterms:created>
  <dcterms:modified xsi:type="dcterms:W3CDTF">2021-11-25T18:33:30Z</dcterms:modified>
</cp:coreProperties>
</file>

<file path=docProps/thumbnail.jpeg>
</file>